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 Semi-Bold" charset="1" panose="00000700000000000000"/>
      <p:regular r:id="rId10"/>
    </p:embeddedFont>
    <p:embeddedFont>
      <p:font typeface="Montserrat Semi-Bold Bold" charset="1" panose="00000800000000000000"/>
      <p:regular r:id="rId11"/>
    </p:embeddedFont>
    <p:embeddedFont>
      <p:font typeface="Montserrat Semi-Bold Italics" charset="1" panose="00000700000000000000"/>
      <p:regular r:id="rId12"/>
    </p:embeddedFont>
    <p:embeddedFont>
      <p:font typeface="Montserrat Semi-Bold Bold Italics" charset="1" panose="00000800000000000000"/>
      <p:regular r:id="rId13"/>
    </p:embeddedFont>
    <p:embeddedFont>
      <p:font typeface="Montserrat" charset="1" panose="00000500000000000000"/>
      <p:regular r:id="rId14"/>
    </p:embeddedFont>
    <p:embeddedFont>
      <p:font typeface="Montserrat Bold" charset="1" panose="00000600000000000000"/>
      <p:regular r:id="rId15"/>
    </p:embeddedFont>
    <p:embeddedFont>
      <p:font typeface="Montserrat Italics" charset="1" panose="00000500000000000000"/>
      <p:regular r:id="rId16"/>
    </p:embeddedFont>
    <p:embeddedFont>
      <p:font typeface="Montserrat Bold Italics" charset="1" panose="00000600000000000000"/>
      <p:regular r:id="rId17"/>
    </p:embeddedFont>
    <p:embeddedFont>
      <p:font typeface="Neue Machina Ultra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29" Target="slides/slide11.xml" Type="http://schemas.openxmlformats.org/officeDocument/2006/relationships/slide"/><Relationship Id="rId3" Target="viewProps.xml" Type="http://schemas.openxmlformats.org/officeDocument/2006/relationships/viewProps"/><Relationship Id="rId30" Target="slides/slide12.xml" Type="http://schemas.openxmlformats.org/officeDocument/2006/relationships/slide"/><Relationship Id="rId31" Target="slides/slide13.xml" Type="http://schemas.openxmlformats.org/officeDocument/2006/relationships/slide"/><Relationship Id="rId32" Target="slides/slide14.xml" Type="http://schemas.openxmlformats.org/officeDocument/2006/relationships/slide"/><Relationship Id="rId33" Target="slides/slide15.xml" Type="http://schemas.openxmlformats.org/officeDocument/2006/relationships/slide"/><Relationship Id="rId34" Target="slides/slide16.xml" Type="http://schemas.openxmlformats.org/officeDocument/2006/relationships/slide"/><Relationship Id="rId35" Target="slides/slide17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main distinction prolly be our extensibility</a:t>
            </a:r>
          </a:p>
          <a:p>
            <a:r>
              <a:rPr lang="en-US"/>
              <a:t/>
            </a:r>
          </a:p>
          <a:p>
            <a:r>
              <a:rPr lang="en-US"/>
              <a:t>rn there are lots of property platforms in sg but not one that compiles listings from all these platforms</a:t>
            </a:r>
          </a:p>
          <a:p>
            <a:r>
              <a:rPr lang="en-US"/>
              <a:t/>
            </a:r>
          </a:p>
          <a:p>
            <a:r>
              <a:rPr lang="en-US"/>
              <a:t>homey's extensibility allows for the integration of various real estate platform, starting with 99.co for our initial launch and subsequently, other platforms such as iProperty and PropertyGuru in our future roadmap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pn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9.pn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18.png" Type="http://schemas.openxmlformats.org/officeDocument/2006/relationships/image"/><Relationship Id="rId8" Target="../media/image4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18.png" Type="http://schemas.openxmlformats.org/officeDocument/2006/relationships/image"/><Relationship Id="rId8" Target="../media/image41.pn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6.png" Type="http://schemas.openxmlformats.org/officeDocument/2006/relationships/image"/><Relationship Id="rId11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fDL9oM0k.mp4" Type="http://schemas.microsoft.com/office/2007/relationships/media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Relationship Id="rId8" Target="../media/image50.jpeg" Type="http://schemas.openxmlformats.org/officeDocument/2006/relationships/image"/><Relationship Id="rId9" Target="../media/VAFfDL9oM0k.mp4" Type="http://schemas.openxmlformats.org/officeDocument/2006/relationships/video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51.pn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7.png" Type="http://schemas.openxmlformats.org/officeDocument/2006/relationships/image"/><Relationship Id="rId7" Target="../media/image18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31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3042606">
            <a:off x="-947227" y="8169399"/>
            <a:ext cx="4602247" cy="351496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6038353" y="5342351"/>
            <a:ext cx="6211294" cy="600872"/>
            <a:chOff x="0" y="0"/>
            <a:chExt cx="8281725" cy="801163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9"/>
            <a:srcRect l="0" t="35668" r="0" b="35668"/>
            <a:stretch>
              <a:fillRect/>
            </a:stretch>
          </p:blipFill>
          <p:spPr>
            <a:xfrm flipH="false" flipV="false" rot="0">
              <a:off x="0" y="0"/>
              <a:ext cx="8281725" cy="801163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449549" y="91988"/>
              <a:ext cx="7382628" cy="569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21"/>
                </a:lnSpc>
              </a:pPr>
              <a:r>
                <a:rPr lang="en-US" sz="2586">
                  <a:solidFill>
                    <a:srgbClr val="01204C"/>
                  </a:solidFill>
                  <a:latin typeface="Montserrat Bold"/>
                </a:rPr>
                <a:t>A29 Team 1 NGNRS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830641" y="3588148"/>
            <a:ext cx="6626719" cy="1546234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7264436" y="6994907"/>
            <a:ext cx="3759127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Chan Ming Han​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Crystal Cheong​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Ng Mu Rong​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Cheong Chi Hian​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Ang Jun Koon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889782" y="3480312"/>
            <a:ext cx="10358042" cy="103580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646124" y="6542704"/>
            <a:ext cx="7802834" cy="72956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738930" y="419970"/>
            <a:ext cx="12987846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Extensibility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8930" y="6873544"/>
            <a:ext cx="8234540" cy="1517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Designed to be scalable and robust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Flow of dependencies trend downwards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Logic layer at the core of the application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186306" y="2624960"/>
            <a:ext cx="3540470" cy="5765642"/>
            <a:chOff x="0" y="0"/>
            <a:chExt cx="4720627" cy="7687523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866716" y="0"/>
              <a:ext cx="3033028" cy="1212789"/>
              <a:chOff x="0" y="0"/>
              <a:chExt cx="599117" cy="239563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599117" cy="239563"/>
              </a:xfrm>
              <a:custGeom>
                <a:avLst/>
                <a:gdLst/>
                <a:ahLst/>
                <a:cxnLst/>
                <a:rect r="r" b="b" t="t" l="l"/>
                <a:pathLst>
                  <a:path h="239563" w="599117">
                    <a:moveTo>
                      <a:pt x="119782" y="0"/>
                    </a:moveTo>
                    <a:lnTo>
                      <a:pt x="479335" y="0"/>
                    </a:lnTo>
                    <a:cubicBezTo>
                      <a:pt x="545489" y="0"/>
                      <a:pt x="599117" y="53628"/>
                      <a:pt x="599117" y="119782"/>
                    </a:cubicBezTo>
                    <a:lnTo>
                      <a:pt x="599117" y="119782"/>
                    </a:lnTo>
                    <a:cubicBezTo>
                      <a:pt x="599117" y="151550"/>
                      <a:pt x="586497" y="182017"/>
                      <a:pt x="564033" y="204480"/>
                    </a:cubicBezTo>
                    <a:cubicBezTo>
                      <a:pt x="541570" y="226943"/>
                      <a:pt x="511103" y="239563"/>
                      <a:pt x="479335" y="239563"/>
                    </a:cubicBezTo>
                    <a:lnTo>
                      <a:pt x="119782" y="239563"/>
                    </a:lnTo>
                    <a:cubicBezTo>
                      <a:pt x="88014" y="239563"/>
                      <a:pt x="57547" y="226943"/>
                      <a:pt x="35083" y="204480"/>
                    </a:cubicBezTo>
                    <a:cubicBezTo>
                      <a:pt x="12620" y="182017"/>
                      <a:pt x="0" y="151550"/>
                      <a:pt x="0" y="119782"/>
                    </a:cubicBezTo>
                    <a:lnTo>
                      <a:pt x="0" y="119782"/>
                    </a:lnTo>
                    <a:cubicBezTo>
                      <a:pt x="0" y="88014"/>
                      <a:pt x="12620" y="57547"/>
                      <a:pt x="35083" y="35083"/>
                    </a:cubicBezTo>
                    <a:cubicBezTo>
                      <a:pt x="57547" y="12620"/>
                      <a:pt x="88014" y="0"/>
                      <a:pt x="119782" y="0"/>
                    </a:cubicBezTo>
                    <a:close/>
                  </a:path>
                </a:pathLst>
              </a:custGeom>
              <a:solidFill>
                <a:srgbClr val="6AEEF2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1204C"/>
                    </a:solidFill>
                    <a:latin typeface="Montserrat Semi-Bold Bold"/>
                  </a:rPr>
                  <a:t>Boundary (Presentation)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255449" y="3237454"/>
              <a:ext cx="2255560" cy="1212789"/>
              <a:chOff x="0" y="0"/>
              <a:chExt cx="445543" cy="239563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445543" cy="239563"/>
              </a:xfrm>
              <a:custGeom>
                <a:avLst/>
                <a:gdLst/>
                <a:ahLst/>
                <a:cxnLst/>
                <a:rect r="r" b="b" t="t" l="l"/>
                <a:pathLst>
                  <a:path h="239563" w="445543">
                    <a:moveTo>
                      <a:pt x="119782" y="0"/>
                    </a:moveTo>
                    <a:lnTo>
                      <a:pt x="325761" y="0"/>
                    </a:lnTo>
                    <a:cubicBezTo>
                      <a:pt x="357529" y="0"/>
                      <a:pt x="387996" y="12620"/>
                      <a:pt x="410460" y="35083"/>
                    </a:cubicBezTo>
                    <a:cubicBezTo>
                      <a:pt x="432923" y="57547"/>
                      <a:pt x="445543" y="88014"/>
                      <a:pt x="445543" y="119782"/>
                    </a:cubicBezTo>
                    <a:lnTo>
                      <a:pt x="445543" y="119782"/>
                    </a:lnTo>
                    <a:cubicBezTo>
                      <a:pt x="445543" y="151550"/>
                      <a:pt x="432923" y="182017"/>
                      <a:pt x="410460" y="204480"/>
                    </a:cubicBezTo>
                    <a:cubicBezTo>
                      <a:pt x="387996" y="226943"/>
                      <a:pt x="357529" y="239563"/>
                      <a:pt x="325761" y="239563"/>
                    </a:cubicBezTo>
                    <a:lnTo>
                      <a:pt x="119782" y="239563"/>
                    </a:lnTo>
                    <a:cubicBezTo>
                      <a:pt x="88014" y="239563"/>
                      <a:pt x="57547" y="226943"/>
                      <a:pt x="35083" y="204480"/>
                    </a:cubicBezTo>
                    <a:cubicBezTo>
                      <a:pt x="12620" y="182017"/>
                      <a:pt x="0" y="151550"/>
                      <a:pt x="0" y="119782"/>
                    </a:cubicBezTo>
                    <a:lnTo>
                      <a:pt x="0" y="119782"/>
                    </a:lnTo>
                    <a:cubicBezTo>
                      <a:pt x="0" y="88014"/>
                      <a:pt x="12620" y="57547"/>
                      <a:pt x="35083" y="35083"/>
                    </a:cubicBezTo>
                    <a:cubicBezTo>
                      <a:pt x="57547" y="12620"/>
                      <a:pt x="88014" y="0"/>
                      <a:pt x="119782" y="0"/>
                    </a:cubicBezTo>
                    <a:close/>
                  </a:path>
                </a:pathLst>
              </a:custGeom>
              <a:solidFill>
                <a:srgbClr val="6AEEF2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1204C"/>
                    </a:solidFill>
                    <a:latin typeface="Montserrat Semi-Bold Bold"/>
                  </a:rPr>
                  <a:t>Control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1204C"/>
                    </a:solidFill>
                    <a:latin typeface="Montserrat Semi-Bold Bold"/>
                  </a:rPr>
                  <a:t>(Logic)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219655" y="6474734"/>
              <a:ext cx="2418812" cy="1212789"/>
              <a:chOff x="0" y="0"/>
              <a:chExt cx="477790" cy="239563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477790" cy="239563"/>
              </a:xfrm>
              <a:custGeom>
                <a:avLst/>
                <a:gdLst/>
                <a:ahLst/>
                <a:cxnLst/>
                <a:rect r="r" b="b" t="t" l="l"/>
                <a:pathLst>
                  <a:path h="239563" w="477790">
                    <a:moveTo>
                      <a:pt x="119782" y="0"/>
                    </a:moveTo>
                    <a:lnTo>
                      <a:pt x="358008" y="0"/>
                    </a:lnTo>
                    <a:cubicBezTo>
                      <a:pt x="389776" y="0"/>
                      <a:pt x="420243" y="12620"/>
                      <a:pt x="442707" y="35083"/>
                    </a:cubicBezTo>
                    <a:cubicBezTo>
                      <a:pt x="465170" y="57547"/>
                      <a:pt x="477790" y="88014"/>
                      <a:pt x="477790" y="119782"/>
                    </a:cubicBezTo>
                    <a:lnTo>
                      <a:pt x="477790" y="119782"/>
                    </a:lnTo>
                    <a:cubicBezTo>
                      <a:pt x="477790" y="151550"/>
                      <a:pt x="465170" y="182017"/>
                      <a:pt x="442707" y="204480"/>
                    </a:cubicBezTo>
                    <a:cubicBezTo>
                      <a:pt x="420243" y="226943"/>
                      <a:pt x="389776" y="239563"/>
                      <a:pt x="358008" y="239563"/>
                    </a:cubicBezTo>
                    <a:lnTo>
                      <a:pt x="119782" y="239563"/>
                    </a:lnTo>
                    <a:cubicBezTo>
                      <a:pt x="88014" y="239563"/>
                      <a:pt x="57547" y="226943"/>
                      <a:pt x="35083" y="204480"/>
                    </a:cubicBezTo>
                    <a:cubicBezTo>
                      <a:pt x="12620" y="182017"/>
                      <a:pt x="0" y="151550"/>
                      <a:pt x="0" y="119782"/>
                    </a:cubicBezTo>
                    <a:lnTo>
                      <a:pt x="0" y="119782"/>
                    </a:lnTo>
                    <a:cubicBezTo>
                      <a:pt x="0" y="88014"/>
                      <a:pt x="12620" y="57547"/>
                      <a:pt x="35083" y="35083"/>
                    </a:cubicBezTo>
                    <a:cubicBezTo>
                      <a:pt x="57547" y="12620"/>
                      <a:pt x="88014" y="0"/>
                      <a:pt x="119782" y="0"/>
                    </a:cubicBezTo>
                    <a:close/>
                  </a:path>
                </a:pathLst>
              </a:custGeom>
              <a:solidFill>
                <a:srgbClr val="6AEEF2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1204C"/>
                    </a:solidFill>
                    <a:latin typeface="Montserrat Semi-Bold Bold"/>
                  </a:rPr>
                  <a:t>Entity</a:t>
                </a:r>
              </a:p>
              <a:p>
                <a:pPr algn="ctr">
                  <a:lnSpc>
                    <a:spcPts val="2940"/>
                  </a:lnSpc>
                </a:pPr>
                <a:r>
                  <a:rPr lang="en-US" sz="2100">
                    <a:solidFill>
                      <a:srgbClr val="01204C"/>
                    </a:solidFill>
                    <a:latin typeface="Montserrat Semi-Bold Bold"/>
                  </a:rPr>
                  <a:t>(Data)</a:t>
                </a:r>
              </a:p>
            </p:txBody>
          </p:sp>
        </p:grpSp>
        <p:sp>
          <p:nvSpPr>
            <p:cNvPr name="AutoShape 18" id="18"/>
            <p:cNvSpPr/>
            <p:nvPr/>
          </p:nvSpPr>
          <p:spPr>
            <a:xfrm rot="5356874">
              <a:off x="1782219" y="2199721"/>
              <a:ext cx="2024824" cy="0"/>
            </a:xfrm>
            <a:prstGeom prst="line">
              <a:avLst/>
            </a:prstGeom>
            <a:ln cap="flat" w="50800">
              <a:solidFill>
                <a:srgbClr val="DDE0E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 rot="5322184">
              <a:off x="1843140" y="5437088"/>
              <a:ext cx="2025010" cy="0"/>
            </a:xfrm>
            <a:prstGeom prst="line">
              <a:avLst/>
            </a:prstGeom>
            <a:ln cap="flat" w="50800">
              <a:solidFill>
                <a:srgbClr val="DDE0E8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 rot="-5400000">
              <a:off x="935774" y="5436801"/>
              <a:ext cx="2025066" cy="0"/>
            </a:xfrm>
            <a:prstGeom prst="line">
              <a:avLst/>
            </a:prstGeom>
            <a:ln cap="flat" w="50800">
              <a:solidFill>
                <a:srgbClr val="DDE0E8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 rot="-5443127">
              <a:off x="897884" y="2199808"/>
              <a:ext cx="2024651" cy="0"/>
            </a:xfrm>
            <a:prstGeom prst="line">
              <a:avLst/>
            </a:prstGeom>
            <a:ln cap="flat" w="50800">
              <a:solidFill>
                <a:srgbClr val="DDE0E8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3124691" y="2007951"/>
              <a:ext cx="155010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007951"/>
              <a:ext cx="155010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</a:rPr>
                <a:t>Data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3170523" y="5250343"/>
              <a:ext cx="155010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</a:rPr>
                <a:t>Request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5832" y="5250343"/>
              <a:ext cx="1550105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Montserrat"/>
                </a:rPr>
                <a:t>Data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804945" y="2225627"/>
            <a:ext cx="6510320" cy="4061116"/>
            <a:chOff x="0" y="0"/>
            <a:chExt cx="8680427" cy="5414821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3665303" y="4434371"/>
              <a:ext cx="3798236" cy="980450"/>
              <a:chOff x="0" y="0"/>
              <a:chExt cx="1542780" cy="398242"/>
            </a:xfrm>
          </p:grpSpPr>
          <p:sp>
            <p:nvSpPr>
              <p:cNvPr name="Freeform 28" id="28"/>
              <p:cNvSpPr/>
              <p:nvPr/>
            </p:nvSpPr>
            <p:spPr>
              <a:xfrm>
                <a:off x="0" y="0"/>
                <a:ext cx="1542779" cy="398242"/>
              </a:xfrm>
              <a:custGeom>
                <a:avLst/>
                <a:gdLst/>
                <a:ahLst/>
                <a:cxnLst/>
                <a:rect r="r" b="b" t="t" l="l"/>
                <a:pathLst>
                  <a:path h="398242" w="1542779">
                    <a:moveTo>
                      <a:pt x="138604" y="0"/>
                    </a:moveTo>
                    <a:lnTo>
                      <a:pt x="1404176" y="0"/>
                    </a:lnTo>
                    <a:cubicBezTo>
                      <a:pt x="1480724" y="0"/>
                      <a:pt x="1542779" y="62055"/>
                      <a:pt x="1542779" y="138604"/>
                    </a:cubicBezTo>
                    <a:lnTo>
                      <a:pt x="1542779" y="259639"/>
                    </a:lnTo>
                    <a:cubicBezTo>
                      <a:pt x="1542779" y="296399"/>
                      <a:pt x="1528177" y="331653"/>
                      <a:pt x="1502183" y="357646"/>
                    </a:cubicBezTo>
                    <a:cubicBezTo>
                      <a:pt x="1476190" y="383640"/>
                      <a:pt x="1440936" y="398242"/>
                      <a:pt x="1404176" y="398242"/>
                    </a:cubicBezTo>
                    <a:lnTo>
                      <a:pt x="138604" y="398242"/>
                    </a:lnTo>
                    <a:cubicBezTo>
                      <a:pt x="62055" y="398242"/>
                      <a:pt x="0" y="336187"/>
                      <a:pt x="0" y="259639"/>
                    </a:cubicBezTo>
                    <a:lnTo>
                      <a:pt x="0" y="138604"/>
                    </a:lnTo>
                    <a:cubicBezTo>
                      <a:pt x="0" y="62055"/>
                      <a:pt x="62055" y="0"/>
                      <a:pt x="138604" y="0"/>
                    </a:cubicBezTo>
                    <a:close/>
                  </a:path>
                </a:pathLst>
              </a:custGeom>
              <a:solidFill>
                <a:srgbClr val="B197F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4705" lIns="24705" bIns="24705" rIns="24705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pic>
          <p:nvPicPr>
            <p:cNvPr name="Picture 30" id="30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3861020" y="4561992"/>
              <a:ext cx="3369242" cy="718772"/>
            </a:xfrm>
            <a:prstGeom prst="rect">
              <a:avLst/>
            </a:prstGeom>
          </p:spPr>
        </p:pic>
        <p:grpSp>
          <p:nvGrpSpPr>
            <p:cNvPr name="Group 31" id="31"/>
            <p:cNvGrpSpPr/>
            <p:nvPr/>
          </p:nvGrpSpPr>
          <p:grpSpPr>
            <a:xfrm rot="0">
              <a:off x="3665303" y="2774377"/>
              <a:ext cx="3798236" cy="980450"/>
              <a:chOff x="0" y="0"/>
              <a:chExt cx="1542780" cy="398242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1542779" cy="398242"/>
              </a:xfrm>
              <a:custGeom>
                <a:avLst/>
                <a:gdLst/>
                <a:ahLst/>
                <a:cxnLst/>
                <a:rect r="r" b="b" t="t" l="l"/>
                <a:pathLst>
                  <a:path h="398242" w="1542779">
                    <a:moveTo>
                      <a:pt x="138604" y="0"/>
                    </a:moveTo>
                    <a:lnTo>
                      <a:pt x="1404176" y="0"/>
                    </a:lnTo>
                    <a:cubicBezTo>
                      <a:pt x="1480724" y="0"/>
                      <a:pt x="1542779" y="62055"/>
                      <a:pt x="1542779" y="138604"/>
                    </a:cubicBezTo>
                    <a:lnTo>
                      <a:pt x="1542779" y="259639"/>
                    </a:lnTo>
                    <a:cubicBezTo>
                      <a:pt x="1542779" y="296399"/>
                      <a:pt x="1528177" y="331653"/>
                      <a:pt x="1502183" y="357646"/>
                    </a:cubicBezTo>
                    <a:cubicBezTo>
                      <a:pt x="1476190" y="383640"/>
                      <a:pt x="1440936" y="398242"/>
                      <a:pt x="1404176" y="398242"/>
                    </a:cubicBezTo>
                    <a:lnTo>
                      <a:pt x="138604" y="398242"/>
                    </a:lnTo>
                    <a:cubicBezTo>
                      <a:pt x="62055" y="398242"/>
                      <a:pt x="0" y="336187"/>
                      <a:pt x="0" y="259639"/>
                    </a:cubicBezTo>
                    <a:lnTo>
                      <a:pt x="0" y="138604"/>
                    </a:lnTo>
                    <a:cubicBezTo>
                      <a:pt x="0" y="62055"/>
                      <a:pt x="62055" y="0"/>
                      <a:pt x="138604" y="0"/>
                    </a:cubicBezTo>
                    <a:close/>
                  </a:path>
                </a:pathLst>
              </a:custGeom>
              <a:solidFill>
                <a:srgbClr val="B197FC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4705" lIns="24705" bIns="24705" rIns="24705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pic>
          <p:nvPicPr>
            <p:cNvPr name="Picture 34" id="34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4181268" y="2837082"/>
              <a:ext cx="2766307" cy="855040"/>
            </a:xfrm>
            <a:prstGeom prst="rect">
              <a:avLst/>
            </a:prstGeom>
          </p:spPr>
        </p:pic>
        <p:grpSp>
          <p:nvGrpSpPr>
            <p:cNvPr name="Group 35" id="35"/>
            <p:cNvGrpSpPr/>
            <p:nvPr/>
          </p:nvGrpSpPr>
          <p:grpSpPr>
            <a:xfrm rot="0">
              <a:off x="2902796" y="980450"/>
              <a:ext cx="5777631" cy="980450"/>
              <a:chOff x="0" y="0"/>
              <a:chExt cx="2346776" cy="398242"/>
            </a:xfrm>
          </p:grpSpPr>
          <p:sp>
            <p:nvSpPr>
              <p:cNvPr name="Freeform 36" id="36"/>
              <p:cNvSpPr/>
              <p:nvPr/>
            </p:nvSpPr>
            <p:spPr>
              <a:xfrm>
                <a:off x="0" y="0"/>
                <a:ext cx="2346776" cy="398242"/>
              </a:xfrm>
              <a:custGeom>
                <a:avLst/>
                <a:gdLst/>
                <a:ahLst/>
                <a:cxnLst/>
                <a:rect r="r" b="b" t="t" l="l"/>
                <a:pathLst>
                  <a:path h="398242" w="2346776">
                    <a:moveTo>
                      <a:pt x="91119" y="0"/>
                    </a:moveTo>
                    <a:lnTo>
                      <a:pt x="2255658" y="0"/>
                    </a:lnTo>
                    <a:cubicBezTo>
                      <a:pt x="2305981" y="0"/>
                      <a:pt x="2346776" y="40795"/>
                      <a:pt x="2346776" y="91119"/>
                    </a:cubicBezTo>
                    <a:lnTo>
                      <a:pt x="2346776" y="307124"/>
                    </a:lnTo>
                    <a:cubicBezTo>
                      <a:pt x="2346776" y="331290"/>
                      <a:pt x="2337176" y="354466"/>
                      <a:pt x="2320088" y="371554"/>
                    </a:cubicBezTo>
                    <a:cubicBezTo>
                      <a:pt x="2303000" y="388642"/>
                      <a:pt x="2279824" y="398242"/>
                      <a:pt x="2255658" y="398242"/>
                    </a:cubicBezTo>
                    <a:lnTo>
                      <a:pt x="91119" y="398242"/>
                    </a:lnTo>
                    <a:cubicBezTo>
                      <a:pt x="40795" y="398242"/>
                      <a:pt x="0" y="357447"/>
                      <a:pt x="0" y="307124"/>
                    </a:cubicBezTo>
                    <a:lnTo>
                      <a:pt x="0" y="91119"/>
                    </a:lnTo>
                    <a:cubicBezTo>
                      <a:pt x="0" y="40795"/>
                      <a:pt x="40795" y="0"/>
                      <a:pt x="91119" y="0"/>
                    </a:cubicBezTo>
                    <a:close/>
                  </a:path>
                </a:pathLst>
              </a:custGeom>
              <a:solidFill>
                <a:srgbClr val="B197FC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4705" lIns="24705" bIns="24705" rIns="24705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pic>
          <p:nvPicPr>
            <p:cNvPr name="Picture 38" id="38"/>
            <p:cNvPicPr>
              <a:picLocks noChangeAspect="true"/>
            </p:cNvPicPr>
            <p:nvPr/>
          </p:nvPicPr>
          <p:blipFill>
            <a:blip r:embed="rId10"/>
            <a:srcRect l="0" t="0" r="0" b="0"/>
            <a:stretch>
              <a:fillRect/>
            </a:stretch>
          </p:blipFill>
          <p:spPr>
            <a:xfrm flipH="false" flipV="false" rot="0">
              <a:off x="3109263" y="1198405"/>
              <a:ext cx="5342006" cy="552007"/>
            </a:xfrm>
            <a:prstGeom prst="rect">
              <a:avLst/>
            </a:prstGeom>
          </p:spPr>
        </p:pic>
        <p:grpSp>
          <p:nvGrpSpPr>
            <p:cNvPr name="Group 39" id="39"/>
            <p:cNvGrpSpPr/>
            <p:nvPr/>
          </p:nvGrpSpPr>
          <p:grpSpPr>
            <a:xfrm rot="0">
              <a:off x="0" y="0"/>
              <a:ext cx="2902796" cy="980450"/>
              <a:chOff x="0" y="0"/>
              <a:chExt cx="1179067" cy="398242"/>
            </a:xfrm>
          </p:grpSpPr>
          <p:sp>
            <p:nvSpPr>
              <p:cNvPr name="Freeform 40" id="40"/>
              <p:cNvSpPr/>
              <p:nvPr/>
            </p:nvSpPr>
            <p:spPr>
              <a:xfrm>
                <a:off x="0" y="0"/>
                <a:ext cx="1179067" cy="398242"/>
              </a:xfrm>
              <a:custGeom>
                <a:avLst/>
                <a:gdLst/>
                <a:ahLst/>
                <a:cxnLst/>
                <a:rect r="r" b="b" t="t" l="l"/>
                <a:pathLst>
                  <a:path h="398242" w="1179067">
                    <a:moveTo>
                      <a:pt x="181360" y="0"/>
                    </a:moveTo>
                    <a:lnTo>
                      <a:pt x="997707" y="0"/>
                    </a:lnTo>
                    <a:cubicBezTo>
                      <a:pt x="1045807" y="0"/>
                      <a:pt x="1091936" y="19107"/>
                      <a:pt x="1125948" y="53119"/>
                    </a:cubicBezTo>
                    <a:cubicBezTo>
                      <a:pt x="1159959" y="87131"/>
                      <a:pt x="1179067" y="133260"/>
                      <a:pt x="1179067" y="181360"/>
                    </a:cubicBezTo>
                    <a:lnTo>
                      <a:pt x="1179067" y="216883"/>
                    </a:lnTo>
                    <a:cubicBezTo>
                      <a:pt x="1179067" y="264982"/>
                      <a:pt x="1159959" y="311112"/>
                      <a:pt x="1125948" y="345123"/>
                    </a:cubicBezTo>
                    <a:cubicBezTo>
                      <a:pt x="1091936" y="379135"/>
                      <a:pt x="1045807" y="398242"/>
                      <a:pt x="997707" y="398242"/>
                    </a:cubicBezTo>
                    <a:lnTo>
                      <a:pt x="181360" y="398242"/>
                    </a:lnTo>
                    <a:cubicBezTo>
                      <a:pt x="133260" y="398242"/>
                      <a:pt x="87131" y="379135"/>
                      <a:pt x="53119" y="345123"/>
                    </a:cubicBezTo>
                    <a:cubicBezTo>
                      <a:pt x="19107" y="311112"/>
                      <a:pt x="0" y="264982"/>
                      <a:pt x="0" y="216883"/>
                    </a:cubicBezTo>
                    <a:lnTo>
                      <a:pt x="0" y="181360"/>
                    </a:lnTo>
                    <a:cubicBezTo>
                      <a:pt x="0" y="133260"/>
                      <a:pt x="19107" y="87131"/>
                      <a:pt x="53119" y="53119"/>
                    </a:cubicBezTo>
                    <a:cubicBezTo>
                      <a:pt x="87131" y="19107"/>
                      <a:pt x="133260" y="0"/>
                      <a:pt x="181360" y="0"/>
                    </a:cubicBezTo>
                    <a:close/>
                  </a:path>
                </a:pathLst>
              </a:custGeom>
              <a:solidFill>
                <a:srgbClr val="B197FC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4705" lIns="24705" bIns="24705" rIns="24705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pic>
          <p:nvPicPr>
            <p:cNvPr name="Picture 42" id="42"/>
            <p:cNvPicPr>
              <a:picLocks noChangeAspect="true"/>
            </p:cNvPicPr>
            <p:nvPr/>
          </p:nvPicPr>
          <p:blipFill>
            <a:blip r:embed="rId11"/>
            <a:srcRect l="0" t="0" r="0" b="0"/>
            <a:stretch>
              <a:fillRect/>
            </a:stretch>
          </p:blipFill>
          <p:spPr>
            <a:xfrm flipH="false" flipV="false" rot="0">
              <a:off x="358802" y="42831"/>
              <a:ext cx="2232321" cy="894789"/>
            </a:xfrm>
            <a:prstGeom prst="rect">
              <a:avLst/>
            </a:prstGeom>
          </p:spPr>
        </p:pic>
        <p:grpSp>
          <p:nvGrpSpPr>
            <p:cNvPr name="Group 43" id="43"/>
            <p:cNvGrpSpPr/>
            <p:nvPr/>
          </p:nvGrpSpPr>
          <p:grpSpPr>
            <a:xfrm rot="0">
              <a:off x="139126" y="2309693"/>
              <a:ext cx="2572897" cy="2924610"/>
              <a:chOff x="0" y="0"/>
              <a:chExt cx="1045067" cy="1187927"/>
            </a:xfrm>
          </p:grpSpPr>
          <p:sp>
            <p:nvSpPr>
              <p:cNvPr name="Freeform 44" id="44"/>
              <p:cNvSpPr/>
              <p:nvPr/>
            </p:nvSpPr>
            <p:spPr>
              <a:xfrm>
                <a:off x="0" y="0"/>
                <a:ext cx="1045067" cy="1187927"/>
              </a:xfrm>
              <a:custGeom>
                <a:avLst/>
                <a:gdLst/>
                <a:ahLst/>
                <a:cxnLst/>
                <a:rect r="r" b="b" t="t" l="l"/>
                <a:pathLst>
                  <a:path h="1187927" w="1045067">
                    <a:moveTo>
                      <a:pt x="204614" y="0"/>
                    </a:moveTo>
                    <a:lnTo>
                      <a:pt x="840453" y="0"/>
                    </a:lnTo>
                    <a:cubicBezTo>
                      <a:pt x="953458" y="0"/>
                      <a:pt x="1045067" y="91609"/>
                      <a:pt x="1045067" y="204614"/>
                    </a:cubicBezTo>
                    <a:lnTo>
                      <a:pt x="1045067" y="983313"/>
                    </a:lnTo>
                    <a:cubicBezTo>
                      <a:pt x="1045067" y="1096318"/>
                      <a:pt x="953458" y="1187927"/>
                      <a:pt x="840453" y="1187927"/>
                    </a:cubicBezTo>
                    <a:lnTo>
                      <a:pt x="204614" y="1187927"/>
                    </a:lnTo>
                    <a:cubicBezTo>
                      <a:pt x="91609" y="1187927"/>
                      <a:pt x="0" y="1096318"/>
                      <a:pt x="0" y="983313"/>
                    </a:cubicBezTo>
                    <a:lnTo>
                      <a:pt x="0" y="204614"/>
                    </a:lnTo>
                    <a:cubicBezTo>
                      <a:pt x="0" y="91609"/>
                      <a:pt x="91609" y="0"/>
                      <a:pt x="204614" y="0"/>
                    </a:cubicBezTo>
                    <a:close/>
                  </a:path>
                </a:pathLst>
              </a:custGeom>
              <a:solidFill>
                <a:srgbClr val="E6EAEE"/>
              </a:solidFill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24705" lIns="24705" bIns="24705" rIns="24705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pic>
          <p:nvPicPr>
            <p:cNvPr name="Picture 46" id="46"/>
            <p:cNvPicPr>
              <a:picLocks noChangeAspect="true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497654" y="2554116"/>
              <a:ext cx="1855840" cy="2469464"/>
            </a:xfrm>
            <a:prstGeom prst="rect">
              <a:avLst/>
            </a:prstGeom>
          </p:spPr>
        </p:pic>
        <p:sp>
          <p:nvSpPr>
            <p:cNvPr name="AutoShape 47" id="47"/>
            <p:cNvSpPr/>
            <p:nvPr/>
          </p:nvSpPr>
          <p:spPr>
            <a:xfrm rot="5405843">
              <a:off x="243668" y="1626022"/>
              <a:ext cx="1329245" cy="0"/>
            </a:xfrm>
            <a:prstGeom prst="line">
              <a:avLst/>
            </a:prstGeom>
            <a:ln cap="flat" w="38100">
              <a:solidFill>
                <a:srgbClr val="A574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8" id="48"/>
            <p:cNvSpPr/>
            <p:nvPr/>
          </p:nvSpPr>
          <p:spPr>
            <a:xfrm rot="9118516">
              <a:off x="2648710" y="3499250"/>
              <a:ext cx="1079905" cy="0"/>
            </a:xfrm>
            <a:prstGeom prst="line">
              <a:avLst/>
            </a:prstGeom>
            <a:ln cap="flat" w="38100">
              <a:solidFill>
                <a:srgbClr val="A574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9" id="49"/>
            <p:cNvSpPr/>
            <p:nvPr/>
          </p:nvSpPr>
          <p:spPr>
            <a:xfrm rot="7867927">
              <a:off x="1979448" y="1871135"/>
              <a:ext cx="1113945" cy="0"/>
            </a:xfrm>
            <a:prstGeom prst="line">
              <a:avLst/>
            </a:prstGeom>
            <a:ln cap="flat" w="38100">
              <a:solidFill>
                <a:srgbClr val="A574E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0" id="50"/>
            <p:cNvSpPr/>
            <p:nvPr/>
          </p:nvSpPr>
          <p:spPr>
            <a:xfrm rot="0">
              <a:off x="2712022" y="4883277"/>
              <a:ext cx="953281" cy="0"/>
            </a:xfrm>
            <a:prstGeom prst="line">
              <a:avLst/>
            </a:prstGeom>
            <a:ln cap="flat" w="38100">
              <a:solidFill>
                <a:srgbClr val="A574ED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44877" y="-368838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/>
          <a:srcRect l="8353" t="20677" r="8997" b="21245"/>
          <a:stretch>
            <a:fillRect/>
          </a:stretch>
        </p:blipFill>
        <p:spPr>
          <a:xfrm flipH="false" flipV="false" rot="0">
            <a:off x="2732472" y="2497052"/>
            <a:ext cx="12823056" cy="67612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650077" y="419970"/>
            <a:ext cx="12987846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Traceability (SignUp)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244877" y="-368838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903118" y="2016819"/>
            <a:ext cx="4738924" cy="7241481"/>
            <a:chOff x="0" y="0"/>
            <a:chExt cx="6318565" cy="9655309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6318565" cy="4026661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9"/>
            <a:srcRect l="0" t="0" r="0" b="0"/>
            <a:stretch>
              <a:fillRect/>
            </a:stretch>
          </p:blipFill>
          <p:spPr>
            <a:xfrm flipH="false" flipV="false" rot="0">
              <a:off x="0" y="4294102"/>
              <a:ext cx="6318565" cy="5361206"/>
            </a:xfrm>
            <a:prstGeom prst="rect">
              <a:avLst/>
            </a:prstGeom>
          </p:spPr>
        </p:pic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709059" y="3705547"/>
            <a:ext cx="9284527" cy="156700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56877">
            <a:off x="6994007" y="2379917"/>
            <a:ext cx="2258379" cy="80737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650077" y="419970"/>
            <a:ext cx="12987846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Traceability (SignUp)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09059" y="5683841"/>
            <a:ext cx="8234540" cy="3574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Submit on the frontend</a:t>
            </a: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Create new User in the backend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Password salt-hashing with Argon2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Insert new database record</a:t>
            </a: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Return User data to the frontend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Create new session</a:t>
            </a:r>
          </a:p>
          <a:p>
            <a:pPr marL="1251479" indent="-417160" lvl="2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Persist in state management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4926720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271731" y="6544095"/>
            <a:ext cx="6009009" cy="600900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8100000">
            <a:off x="11884038" y="6896830"/>
            <a:ext cx="8209501" cy="606010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1393429">
            <a:off x="12271558" y="6401948"/>
            <a:ext cx="4723918" cy="23088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3042606">
            <a:off x="-947227" y="8169399"/>
            <a:ext cx="4602247" cy="351496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738930" y="419970"/>
            <a:ext cx="12987846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Continuous Integration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8930" y="2736912"/>
            <a:ext cx="8234540" cy="203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Faster development with reduced risks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Shorter review time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Version control and branching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Better code quality &amp; faster bug fixes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38930" y="6156852"/>
            <a:ext cx="8234540" cy="254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Tools Used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Automated E2E Testing: Playwright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Deployment: Vercel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Code Formatter: ESLint, Prettier</a:t>
            </a:r>
          </a:p>
          <a:p>
            <a:pPr algn="just"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Version Control: Git, Github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396657" y="2403619"/>
            <a:ext cx="6862643" cy="4036849"/>
            <a:chOff x="0" y="0"/>
            <a:chExt cx="9150191" cy="5382465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10"/>
            <a:srcRect l="12754" t="20951" r="11462" b="19638"/>
            <a:stretch>
              <a:fillRect/>
            </a:stretch>
          </p:blipFill>
          <p:spPr>
            <a:xfrm flipH="false" flipV="false" rot="0">
              <a:off x="0" y="0"/>
              <a:ext cx="9150191" cy="5382465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323509" y="4683613"/>
              <a:ext cx="6974243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1204C"/>
                  </a:solidFill>
                  <a:latin typeface="Montserrat Semi-Bold Bold"/>
                </a:rPr>
                <a:t>End-to-End Testing with Playwright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96657" y="6952085"/>
            <a:ext cx="6862643" cy="2472350"/>
            <a:chOff x="0" y="0"/>
            <a:chExt cx="9150191" cy="3296466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11"/>
            <a:srcRect l="7737" t="29390" r="5638" b="29018"/>
            <a:stretch>
              <a:fillRect/>
            </a:stretch>
          </p:blipFill>
          <p:spPr>
            <a:xfrm flipH="false" flipV="false" rot="0">
              <a:off x="0" y="0"/>
              <a:ext cx="9150191" cy="3296466"/>
            </a:xfrm>
            <a:prstGeom prst="rect">
              <a:avLst/>
            </a:prstGeom>
          </p:spPr>
        </p:pic>
        <p:sp>
          <p:nvSpPr>
            <p:cNvPr name="TextBox 15" id="15"/>
            <p:cNvSpPr txBox="true"/>
            <p:nvPr/>
          </p:nvSpPr>
          <p:spPr>
            <a:xfrm rot="0">
              <a:off x="323509" y="2601269"/>
              <a:ext cx="6515717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1204C"/>
                  </a:solidFill>
                  <a:latin typeface="Montserrat Semi-Bold Bold"/>
                </a:rPr>
                <a:t>Deployment on Vercel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4654601"/>
            <a:ext cx="6371935" cy="2413757"/>
            <a:chOff x="0" y="0"/>
            <a:chExt cx="2324499" cy="88054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2324499" cy="880545"/>
            </a:xfrm>
            <a:custGeom>
              <a:avLst/>
              <a:gdLst/>
              <a:ahLst/>
              <a:cxnLst/>
              <a:rect r="r" b="b" t="t" l="l"/>
              <a:pathLst>
                <a:path h="880545" w="2324499">
                  <a:moveTo>
                    <a:pt x="2200039" y="880545"/>
                  </a:moveTo>
                  <a:lnTo>
                    <a:pt x="124460" y="880545"/>
                  </a:lnTo>
                  <a:cubicBezTo>
                    <a:pt x="55880" y="880545"/>
                    <a:pt x="0" y="824665"/>
                    <a:pt x="0" y="756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2200039" y="0"/>
                  </a:lnTo>
                  <a:cubicBezTo>
                    <a:pt x="2268619" y="0"/>
                    <a:pt x="2324499" y="55880"/>
                    <a:pt x="2324499" y="124460"/>
                  </a:cubicBezTo>
                  <a:lnTo>
                    <a:pt x="2324499" y="756085"/>
                  </a:lnTo>
                  <a:cubicBezTo>
                    <a:pt x="2324499" y="824665"/>
                    <a:pt x="2268619" y="880545"/>
                    <a:pt x="2200039" y="880545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508399" y="4217081"/>
            <a:ext cx="7429355" cy="2098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80"/>
              </a:lnSpc>
            </a:pPr>
            <a:r>
              <a:rPr lang="en-US" sz="8000">
                <a:solidFill>
                  <a:srgbClr val="FFFFFF"/>
                </a:solidFill>
                <a:latin typeface="Neue Machina UltraBold"/>
              </a:rPr>
              <a:t>Maintenance Roadmap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1641" y="4036106"/>
            <a:ext cx="8055534" cy="254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Expand to property catalogue within Southeast Asia market</a:t>
            </a: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Integration with other real estate APIs</a:t>
            </a:r>
          </a:p>
          <a:p>
            <a:pPr marL="625740" indent="-312870" lvl="1">
              <a:lnSpc>
                <a:spcPts val="4057"/>
              </a:lnSpc>
              <a:buFont typeface="Arial"/>
              <a:buChar char="•"/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Continuously monitor property market</a:t>
            </a:r>
          </a:p>
          <a:p>
            <a:pPr>
              <a:lnSpc>
                <a:spcPts val="4057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725382" y="2248621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Product Demo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086600" y="4590353"/>
            <a:ext cx="4116820" cy="4667947"/>
            <a:chOff x="0" y="0"/>
            <a:chExt cx="5489093" cy="622393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486400" cy="5486400"/>
            </a:xfrm>
            <a:prstGeom prst="rect">
              <a:avLst/>
            </a:prstGeom>
          </p:spPr>
        </p:pic>
        <p:sp>
          <p:nvSpPr>
            <p:cNvPr name="TextBox 9" id="9"/>
            <p:cNvSpPr txBox="true"/>
            <p:nvPr/>
          </p:nvSpPr>
          <p:spPr>
            <a:xfrm rot="0">
              <a:off x="0" y="5610673"/>
              <a:ext cx="5489093" cy="6132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7"/>
                </a:lnSpc>
              </a:pPr>
              <a:r>
                <a:rPr lang="en-US" sz="2798">
                  <a:solidFill>
                    <a:srgbClr val="FFFFFF"/>
                  </a:solidFill>
                  <a:latin typeface="Montserrat Semi-Bold Bold"/>
                </a:rPr>
                <a:t>homey-sg.vercel.app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71500" y="321469"/>
            <a:ext cx="17145000" cy="9644062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3875567" y="-5108501"/>
            <a:ext cx="9808535" cy="9808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23539" y="6359184"/>
            <a:ext cx="8086060" cy="808606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5400000">
            <a:off x="9029493" y="1664950"/>
            <a:ext cx="12718369" cy="938846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33898" y="2346313"/>
            <a:ext cx="2292647" cy="2635226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1953174">
            <a:off x="-59279" y="8766770"/>
            <a:ext cx="5153321" cy="30404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2726913" y="1664932"/>
            <a:ext cx="6888896" cy="718528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219491" y="4248296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10342" y="6091193"/>
            <a:ext cx="8055534" cy="488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Any questions?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833134">
            <a:off x="-234626" y="7511228"/>
            <a:ext cx="8732717" cy="64463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686091" y="-3553501"/>
            <a:ext cx="7966832" cy="79668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12719" r="38317" b="0"/>
          <a:stretch>
            <a:fillRect/>
          </a:stretch>
        </p:blipFill>
        <p:spPr>
          <a:xfrm flipH="false" flipV="false" rot="0">
            <a:off x="13500499" y="-175159"/>
            <a:ext cx="7517602" cy="1063731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802533" y="429915"/>
            <a:ext cx="3874294" cy="286213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-2925861" y="7046518"/>
            <a:ext cx="8959061" cy="6831284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99239" y="3470534"/>
            <a:ext cx="928952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Purpose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89990" y="5347776"/>
            <a:ext cx="8508019" cy="203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A one-stop-shop for all real estate needs to provide a user-friendly and efficient search experience, helping users make informed decisions and find their perfect property.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87719" y="-294256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714326" y="6543974"/>
            <a:ext cx="5428652" cy="542865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925882" y="6874980"/>
            <a:ext cx="6095177" cy="609517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5349" b="0"/>
          <a:stretch>
            <a:fillRect/>
          </a:stretch>
        </p:blipFill>
        <p:spPr>
          <a:xfrm flipH="false" flipV="false" rot="-320654">
            <a:off x="15023685" y="2224"/>
            <a:ext cx="4471230" cy="230881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4661459">
            <a:off x="-860948" y="8286627"/>
            <a:ext cx="2778658" cy="228544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778223" y="6543974"/>
            <a:ext cx="7210834" cy="599400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28700" y="828675"/>
            <a:ext cx="15202097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Target Audience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3342394"/>
            <a:ext cx="4290504" cy="4970298"/>
            <a:chOff x="0" y="0"/>
            <a:chExt cx="5720671" cy="662706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5720671" cy="6627064"/>
              <a:chOff x="0" y="0"/>
              <a:chExt cx="1565187" cy="1813178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1565187" cy="1813178"/>
              </a:xfrm>
              <a:custGeom>
                <a:avLst/>
                <a:gdLst/>
                <a:ahLst/>
                <a:cxnLst/>
                <a:rect r="r" b="b" t="t" l="l"/>
                <a:pathLst>
                  <a:path h="1813178" w="1565187">
                    <a:moveTo>
                      <a:pt x="1440727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440727" y="0"/>
                    </a:lnTo>
                    <a:cubicBezTo>
                      <a:pt x="1509307" y="0"/>
                      <a:pt x="1565187" y="55880"/>
                      <a:pt x="1565187" y="124460"/>
                    </a:cubicBezTo>
                    <a:lnTo>
                      <a:pt x="1565187" y="1688718"/>
                    </a:lnTo>
                    <a:cubicBezTo>
                      <a:pt x="1565187" y="1757298"/>
                      <a:pt x="1509307" y="1813178"/>
                      <a:pt x="1440727" y="181317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455562" y="569678"/>
              <a:ext cx="3464752" cy="128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52"/>
                </a:lnSpc>
              </a:pPr>
              <a:r>
                <a:rPr lang="en-US" sz="5751">
                  <a:solidFill>
                    <a:srgbClr val="FFFFFF"/>
                  </a:solidFill>
                  <a:latin typeface="Neue Machina UltraBold"/>
                </a:rPr>
                <a:t>Users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455562" y="2399992"/>
              <a:ext cx="3988349" cy="2780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Homebuyers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Home sellers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Renters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Real estate investors</a:t>
              </a:r>
            </a:p>
            <a:p>
              <a:pPr marL="431797" indent="-215899" lvl="1">
                <a:lnSpc>
                  <a:spcPts val="2799"/>
                </a:lnSpc>
                <a:buFont typeface="Arial"/>
                <a:buChar char="•"/>
              </a:pPr>
              <a:r>
                <a:rPr lang="en-US" sz="1999">
                  <a:solidFill>
                    <a:srgbClr val="FFFFFF"/>
                  </a:solidFill>
                  <a:latin typeface="Montserrat"/>
                </a:rPr>
                <a:t>Real estate agents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225828" y="3342394"/>
            <a:ext cx="6182629" cy="4970298"/>
            <a:chOff x="0" y="0"/>
            <a:chExt cx="8243506" cy="662706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8243506" cy="6627064"/>
              <a:chOff x="0" y="0"/>
              <a:chExt cx="2255440" cy="1813178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2255440" cy="1813178"/>
              </a:xfrm>
              <a:custGeom>
                <a:avLst/>
                <a:gdLst/>
                <a:ahLst/>
                <a:cxnLst/>
                <a:rect r="r" b="b" t="t" l="l"/>
                <a:pathLst>
                  <a:path h="1813178" w="2255440">
                    <a:moveTo>
                      <a:pt x="2130980" y="1813178"/>
                    </a:moveTo>
                    <a:lnTo>
                      <a:pt x="124460" y="1813178"/>
                    </a:lnTo>
                    <a:cubicBezTo>
                      <a:pt x="55880" y="1813178"/>
                      <a:pt x="0" y="1757298"/>
                      <a:pt x="0" y="168871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2130980" y="0"/>
                    </a:lnTo>
                    <a:cubicBezTo>
                      <a:pt x="2199560" y="0"/>
                      <a:pt x="2255440" y="55880"/>
                      <a:pt x="2255440" y="124460"/>
                    </a:cubicBezTo>
                    <a:lnTo>
                      <a:pt x="2255440" y="1688718"/>
                    </a:lnTo>
                    <a:cubicBezTo>
                      <a:pt x="2255440" y="1757298"/>
                      <a:pt x="2199560" y="1813178"/>
                      <a:pt x="2130980" y="1813178"/>
                    </a:cubicBezTo>
                    <a:close/>
                  </a:path>
                </a:pathLst>
              </a:custGeom>
              <a:solidFill>
                <a:srgbClr val="2D2F30">
                  <a:alpha val="30980"/>
                </a:srgbClr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455562" y="569678"/>
              <a:ext cx="7263503" cy="12813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052"/>
                </a:lnSpc>
              </a:pPr>
              <a:r>
                <a:rPr lang="en-US" sz="5751">
                  <a:solidFill>
                    <a:srgbClr val="FFFFFF"/>
                  </a:solidFill>
                  <a:latin typeface="Neue Machina UltraBold"/>
                </a:rPr>
                <a:t>Stakeholders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55562" y="2363374"/>
              <a:ext cx="6560292" cy="2319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</a:rPr>
                <a:t>Homey development team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</a:rPr>
                <a:t>Homey management team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</a:rPr>
                <a:t>Real estate agents and agencies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</a:rPr>
                <a:t>Potential investors</a:t>
              </a:r>
            </a:p>
            <a:p>
              <a:pPr marL="431801" indent="-215900" lvl="1">
                <a:lnSpc>
                  <a:spcPts val="2800"/>
                </a:lnSpc>
                <a:buFont typeface="Arial"/>
                <a:buChar char="•"/>
              </a:pPr>
              <a:r>
                <a:rPr lang="en-US" sz="2000">
                  <a:solidFill>
                    <a:srgbClr val="FFFFFF"/>
                  </a:solidFill>
                  <a:latin typeface="Montserrat"/>
                </a:rPr>
                <a:t>Potenntial </a:t>
              </a:r>
              <a:r>
                <a:rPr lang="en-US" sz="2000">
                  <a:solidFill>
                    <a:srgbClr val="FFFFFF"/>
                  </a:solidFill>
                  <a:latin typeface="Montserrat"/>
                </a:rPr>
                <a:t>Advertisers 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1137" y="594816"/>
            <a:ext cx="7465233" cy="746523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4571164" y="3973154"/>
            <a:ext cx="9218676" cy="9218676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98107" y="7249562"/>
            <a:ext cx="3216307" cy="114580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Product Scope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535847" y="3862518"/>
            <a:ext cx="3216307" cy="1145809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572667" y="7249562"/>
            <a:ext cx="3216307" cy="114580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5788974" y="1621283"/>
            <a:ext cx="5382042" cy="5628279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5785757" y="5904254"/>
            <a:ext cx="6716487" cy="6708091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979403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Property Search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17143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Property Listings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377406"/>
            <a:ext cx="2853714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Bold"/>
              </a:rPr>
              <a:t>Agent Connection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971137" y="594816"/>
            <a:ext cx="7465233" cy="746523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077851" y="1088930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Features Overview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4195193" y="-4864633"/>
            <a:ext cx="9729266" cy="972926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10344677">
            <a:off x="-877637" y="-716602"/>
            <a:ext cx="4140717" cy="2443023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788974" y="1621283"/>
            <a:ext cx="5382042" cy="562827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132327" y="2881824"/>
            <a:ext cx="14023346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Search listings by property type and location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Save your favourite listings and view them at a glance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Montserrat"/>
              </a:rPr>
              <a:t>Explore neighbourhoods and latest condo launches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25262" y="4776027"/>
            <a:ext cx="14837476" cy="4482273"/>
            <a:chOff x="0" y="0"/>
            <a:chExt cx="19783302" cy="5976364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6"/>
            <a:srcRect l="18037" t="27423" r="16848" b="27106"/>
            <a:stretch>
              <a:fillRect/>
            </a:stretch>
          </p:blipFill>
          <p:spPr>
            <a:xfrm flipH="false" flipV="false" rot="0">
              <a:off x="0" y="2977"/>
              <a:ext cx="11400188" cy="5973386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7"/>
            <a:srcRect l="17747" t="17306" r="16962" b="17519"/>
            <a:stretch>
              <a:fillRect/>
            </a:stretch>
          </p:blipFill>
          <p:spPr>
            <a:xfrm flipH="false" flipV="false" rot="0">
              <a:off x="11804294" y="0"/>
              <a:ext cx="7979008" cy="5976364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579496" y="0"/>
            <a:ext cx="8996085" cy="899608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881976" y="-1991669"/>
            <a:ext cx="7242652" cy="7242652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1341">
            <a:off x="3032655" y="5846337"/>
            <a:ext cx="12200779" cy="0"/>
          </a:xfrm>
          <a:prstGeom prst="line">
            <a:avLst/>
          </a:prstGeom>
          <a:ln cap="rnd" w="2857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2870731" y="5701081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EAEE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5920915" y="5715368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EAEE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982075" y="5715368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EAE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4909584" y="5691556"/>
            <a:ext cx="323850" cy="32385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EAEE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1945830" y="5715368"/>
            <a:ext cx="323850" cy="323850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6EAEE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068648">
            <a:off x="9770841" y="6685536"/>
            <a:ext cx="2515520" cy="86688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068648">
            <a:off x="4437302" y="6559434"/>
            <a:ext cx="3051758" cy="1051679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10068648">
            <a:off x="2661405" y="4062857"/>
            <a:ext cx="3051758" cy="105167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true" rot="10194166">
            <a:off x="9432676" y="7137769"/>
            <a:ext cx="4604921" cy="158692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10800000">
            <a:off x="6892274" y="3423597"/>
            <a:ext cx="4604921" cy="1586921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2035304" y="1185544"/>
            <a:ext cx="14318861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SDLC Activities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1120401" y="6298617"/>
            <a:ext cx="3791112" cy="1054497"/>
            <a:chOff x="0" y="0"/>
            <a:chExt cx="5054816" cy="140599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43715"/>
              <a:ext cx="495883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Lab 1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66675"/>
              <a:ext cx="5054816" cy="7837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Semi-Bold Bold"/>
                </a:rPr>
                <a:t>Requirement Specifcation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237489" y="6298617"/>
            <a:ext cx="3791112" cy="778272"/>
            <a:chOff x="0" y="0"/>
            <a:chExt cx="5054816" cy="1037695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575415"/>
              <a:ext cx="495883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Lab 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66675"/>
              <a:ext cx="5054816" cy="415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Semi-Bold"/>
                </a:rPr>
                <a:t>Implementation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3175953" y="6298617"/>
            <a:ext cx="3791112" cy="778272"/>
            <a:chOff x="0" y="0"/>
            <a:chExt cx="5054816" cy="1037695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0" y="575415"/>
              <a:ext cx="495883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Lab 5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66675"/>
              <a:ext cx="5054816" cy="415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Semi-Bold Bold"/>
                </a:rPr>
                <a:t>Maintenance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187284" y="4679922"/>
            <a:ext cx="3791112" cy="778272"/>
            <a:chOff x="0" y="0"/>
            <a:chExt cx="5054816" cy="1037695"/>
          </a:xfrm>
        </p:grpSpPr>
        <p:sp>
          <p:nvSpPr>
            <p:cNvPr name="TextBox 31" id="31"/>
            <p:cNvSpPr txBox="true"/>
            <p:nvPr/>
          </p:nvSpPr>
          <p:spPr>
            <a:xfrm rot="0">
              <a:off x="0" y="575415"/>
              <a:ext cx="495883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Lab 2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0" y="66675"/>
              <a:ext cx="5054816" cy="415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Semi-Bold Bold"/>
                </a:rPr>
                <a:t>Design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0212199" y="4679922"/>
            <a:ext cx="3791112" cy="778272"/>
            <a:chOff x="0" y="0"/>
            <a:chExt cx="5054816" cy="1037695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575415"/>
              <a:ext cx="4958836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Montserrat"/>
                </a:rPr>
                <a:t>Lab 4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66675"/>
              <a:ext cx="5054816" cy="4154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8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Semi-Bold Bold"/>
                </a:rPr>
                <a:t>Testing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2168384" y="-2084520"/>
            <a:ext cx="8831880" cy="883188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61" t="0" r="38317" b="0"/>
          <a:stretch>
            <a:fillRect/>
          </a:stretch>
        </p:blipFill>
        <p:spPr>
          <a:xfrm flipH="false" flipV="false" rot="0">
            <a:off x="13008264" y="99307"/>
            <a:ext cx="6511191" cy="1128030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4238979">
            <a:off x="-345749" y="-2366999"/>
            <a:ext cx="3493701" cy="577471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-3223036">
            <a:off x="15631061" y="3684321"/>
            <a:ext cx="6022673" cy="355337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891897" y="371453"/>
            <a:ext cx="10504207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Bold"/>
              </a:rPr>
              <a:t>Tech Stack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813797" y="2057056"/>
            <a:ext cx="10660406" cy="7856308"/>
            <a:chOff x="0" y="0"/>
            <a:chExt cx="14213874" cy="104750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271047" y="186152"/>
              <a:ext cx="2376750" cy="48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sz="2170">
                  <a:solidFill>
                    <a:srgbClr val="FFFFFF"/>
                  </a:solidFill>
                  <a:latin typeface="Montserrat"/>
                </a:rPr>
                <a:t>Presentation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331497" y="3696381"/>
              <a:ext cx="1632946" cy="48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sz="2170">
                  <a:solidFill>
                    <a:srgbClr val="FFFFFF"/>
                  </a:solidFill>
                  <a:latin typeface="Montserrat"/>
                </a:rPr>
                <a:t>Business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71047" y="7130371"/>
              <a:ext cx="1753845" cy="48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sz="2170">
                  <a:solidFill>
                    <a:srgbClr val="FFFFFF"/>
                  </a:solidFill>
                  <a:latin typeface="Montserrat"/>
                </a:rPr>
                <a:t>Database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313625" y="3696381"/>
              <a:ext cx="2140120" cy="48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sz="2170">
                  <a:solidFill>
                    <a:srgbClr val="FFFFFF"/>
                  </a:solidFill>
                  <a:latin typeface="Montserrat"/>
                </a:rPr>
                <a:t>Persistence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203326" y="186152"/>
              <a:ext cx="2110299" cy="483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sz="2170">
                  <a:solidFill>
                    <a:srgbClr val="FFFFFF"/>
                  </a:solidFill>
                  <a:latin typeface="Montserrat"/>
                </a:rPr>
                <a:t>Application</a:t>
              </a:r>
            </a:p>
          </p:txBody>
        </p:sp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8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14213874" cy="10475077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6724066" y="-3249112"/>
            <a:ext cx="11805542" cy="1180554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203420" y="1177460"/>
            <a:ext cx="11805542" cy="1180554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3205205" y="4667812"/>
            <a:ext cx="8893252" cy="8315191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1365435">
            <a:off x="-3790155" y="-730855"/>
            <a:ext cx="6282382" cy="6378053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388978" y="3866781"/>
            <a:ext cx="11510045" cy="2743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29"/>
              </a:lnSpc>
            </a:pPr>
            <a:r>
              <a:rPr lang="en-US" sz="10529">
                <a:solidFill>
                  <a:srgbClr val="FFFFFF"/>
                </a:solidFill>
                <a:latin typeface="Neue Machina UltraBold"/>
              </a:rPr>
              <a:t>SE Practices &amp; Traceability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214" y="-4882840"/>
            <a:ext cx="9218676" cy="9218676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720443" y="-1551311"/>
            <a:ext cx="8685325" cy="868532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247802" y="4806269"/>
            <a:ext cx="9218676" cy="9218676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899438" y="7474099"/>
            <a:ext cx="8685325" cy="868532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5869971" y="8535586"/>
            <a:ext cx="2778658" cy="228544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020057" y="-2331083"/>
            <a:ext cx="4903845" cy="5636604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2828501" y="2915994"/>
            <a:ext cx="2261642" cy="1024905"/>
            <a:chOff x="0" y="0"/>
            <a:chExt cx="595659" cy="269934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595659" cy="269934"/>
            </a:xfrm>
            <a:custGeom>
              <a:avLst/>
              <a:gdLst/>
              <a:ahLst/>
              <a:cxnLst/>
              <a:rect r="r" b="b" t="t" l="l"/>
              <a:pathLst>
                <a:path h="269934" w="595659">
                  <a:moveTo>
                    <a:pt x="0" y="0"/>
                  </a:moveTo>
                  <a:lnTo>
                    <a:pt x="595659" y="0"/>
                  </a:lnTo>
                  <a:lnTo>
                    <a:pt x="595659" y="269934"/>
                  </a:lnTo>
                  <a:lnTo>
                    <a:pt x="0" y="2699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6BE5F3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9040390" y="1820791"/>
            <a:ext cx="7094144" cy="7594816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738930" y="1820791"/>
            <a:ext cx="6702425" cy="759481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738930" y="1820791"/>
            <a:ext cx="10338312" cy="7594816"/>
            <a:chOff x="0" y="0"/>
            <a:chExt cx="13784416" cy="10126422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10768893" y="1460271"/>
              <a:ext cx="3015522" cy="1366540"/>
              <a:chOff x="0" y="0"/>
              <a:chExt cx="595659" cy="269934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0"/>
                <a:ext cx="595659" cy="269934"/>
              </a:xfrm>
              <a:custGeom>
                <a:avLst/>
                <a:gdLst/>
                <a:ahLst/>
                <a:cxnLst/>
                <a:rect r="r" b="b" t="t" l="l"/>
                <a:pathLst>
                  <a:path h="269934" w="595659">
                    <a:moveTo>
                      <a:pt x="0" y="0"/>
                    </a:moveTo>
                    <a:lnTo>
                      <a:pt x="595659" y="0"/>
                    </a:lnTo>
                    <a:lnTo>
                      <a:pt x="595659" y="269934"/>
                    </a:lnTo>
                    <a:lnTo>
                      <a:pt x="0" y="26993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6BE5F3"/>
                </a:solidFill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0" y="0"/>
              <a:ext cx="8936567" cy="10126422"/>
              <a:chOff x="0" y="0"/>
              <a:chExt cx="1765248" cy="2000281"/>
            </a:xfrm>
          </p:grpSpPr>
          <p:sp>
            <p:nvSpPr>
              <p:cNvPr name="Freeform 18" id="18"/>
              <p:cNvSpPr/>
              <p:nvPr/>
            </p:nvSpPr>
            <p:spPr>
              <a:xfrm>
                <a:off x="0" y="0"/>
                <a:ext cx="1765248" cy="2000281"/>
              </a:xfrm>
              <a:custGeom>
                <a:avLst/>
                <a:gdLst/>
                <a:ahLst/>
                <a:cxnLst/>
                <a:rect r="r" b="b" t="t" l="l"/>
                <a:pathLst>
                  <a:path h="2000281" w="1765248">
                    <a:moveTo>
                      <a:pt x="0" y="0"/>
                    </a:moveTo>
                    <a:lnTo>
                      <a:pt x="1765248" y="0"/>
                    </a:lnTo>
                    <a:lnTo>
                      <a:pt x="1765248" y="2000281"/>
                    </a:lnTo>
                    <a:lnTo>
                      <a:pt x="0" y="2000281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6BE5F3"/>
                </a:solidFill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10768893" y="8536872"/>
              <a:ext cx="3015522" cy="226040"/>
              <a:chOff x="0" y="0"/>
              <a:chExt cx="595659" cy="4465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595659" cy="44650"/>
              </a:xfrm>
              <a:custGeom>
                <a:avLst/>
                <a:gdLst/>
                <a:ahLst/>
                <a:cxnLst/>
                <a:rect r="r" b="b" t="t" l="l"/>
                <a:pathLst>
                  <a:path h="44650" w="595659">
                    <a:moveTo>
                      <a:pt x="0" y="0"/>
                    </a:moveTo>
                    <a:lnTo>
                      <a:pt x="595659" y="0"/>
                    </a:lnTo>
                    <a:lnTo>
                      <a:pt x="595659" y="44650"/>
                    </a:lnTo>
                    <a:lnTo>
                      <a:pt x="0" y="4465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6BE5F3"/>
                </a:solidFill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8021067" y="1793230"/>
              <a:ext cx="2379895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1204C"/>
                  </a:solidFill>
                  <a:latin typeface="Montserrat Semi-Bold Bold"/>
                </a:rPr>
                <a:t>BaseLayout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rot="-6178592">
              <a:off x="8462690" y="1210436"/>
              <a:ext cx="1222201" cy="0"/>
            </a:xfrm>
            <a:prstGeom prst="line">
              <a:avLst/>
            </a:prstGeom>
            <a:ln cap="flat" w="50800">
              <a:solidFill>
                <a:srgbClr val="6AEEF2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25" id="25"/>
            <p:cNvSpPr/>
            <p:nvPr/>
          </p:nvSpPr>
          <p:spPr>
            <a:xfrm rot="913357">
              <a:off x="10394273" y="2068080"/>
              <a:ext cx="381310" cy="0"/>
            </a:xfrm>
            <a:prstGeom prst="line">
              <a:avLst/>
            </a:prstGeom>
            <a:ln cap="flat" w="50800">
              <a:solidFill>
                <a:srgbClr val="6AEEF2"/>
              </a:solidFill>
              <a:prstDash val="sysDot"/>
              <a:headEnd type="none" len="sm" w="sm"/>
              <a:tailEnd type="none" len="sm" w="sm"/>
            </a:ln>
          </p:spPr>
        </p:sp>
      </p:grpSp>
      <p:grpSp>
        <p:nvGrpSpPr>
          <p:cNvPr name="Group 26" id="26"/>
          <p:cNvGrpSpPr/>
          <p:nvPr/>
        </p:nvGrpSpPr>
        <p:grpSpPr>
          <a:xfrm rot="0">
            <a:off x="2828501" y="4174649"/>
            <a:ext cx="12256438" cy="3900181"/>
            <a:chOff x="0" y="0"/>
            <a:chExt cx="16341917" cy="520024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6423316" y="2304384"/>
              <a:ext cx="2669875" cy="462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1204C"/>
                  </a:solidFill>
                  <a:latin typeface="Montserrat Semi-Bold Bold"/>
                </a:rPr>
                <a:t>PropertyGrid</a:t>
              </a:r>
            </a:p>
          </p:txBody>
        </p:sp>
        <p:grpSp>
          <p:nvGrpSpPr>
            <p:cNvPr name="Group 28" id="28"/>
            <p:cNvGrpSpPr/>
            <p:nvPr/>
          </p:nvGrpSpPr>
          <p:grpSpPr>
            <a:xfrm rot="0">
              <a:off x="0" y="0"/>
              <a:ext cx="6174610" cy="2554574"/>
              <a:chOff x="0" y="0"/>
              <a:chExt cx="1219676" cy="504607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1219676" cy="504607"/>
              </a:xfrm>
              <a:custGeom>
                <a:avLst/>
                <a:gdLst/>
                <a:ahLst/>
                <a:cxnLst/>
                <a:rect r="r" b="b" t="t" l="l"/>
                <a:pathLst>
                  <a:path h="504607" w="1219676">
                    <a:moveTo>
                      <a:pt x="0" y="0"/>
                    </a:moveTo>
                    <a:lnTo>
                      <a:pt x="1219676" y="0"/>
                    </a:lnTo>
                    <a:lnTo>
                      <a:pt x="1219676" y="504607"/>
                    </a:lnTo>
                    <a:lnTo>
                      <a:pt x="0" y="50460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EDC5E7"/>
                </a:solidFill>
              </a:ln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0" y="2653147"/>
              <a:ext cx="6174610" cy="2490134"/>
              <a:chOff x="0" y="0"/>
              <a:chExt cx="1219676" cy="491878"/>
            </a:xfrm>
          </p:grpSpPr>
          <p:sp>
            <p:nvSpPr>
              <p:cNvPr name="Freeform 32" id="32"/>
              <p:cNvSpPr/>
              <p:nvPr/>
            </p:nvSpPr>
            <p:spPr>
              <a:xfrm>
                <a:off x="0" y="0"/>
                <a:ext cx="1219676" cy="491878"/>
              </a:xfrm>
              <a:custGeom>
                <a:avLst/>
                <a:gdLst/>
                <a:ahLst/>
                <a:cxnLst/>
                <a:rect r="r" b="b" t="t" l="l"/>
                <a:pathLst>
                  <a:path h="491878" w="1219676">
                    <a:moveTo>
                      <a:pt x="0" y="0"/>
                    </a:moveTo>
                    <a:lnTo>
                      <a:pt x="1219676" y="0"/>
                    </a:lnTo>
                    <a:lnTo>
                      <a:pt x="1219676" y="491878"/>
                    </a:lnTo>
                    <a:lnTo>
                      <a:pt x="0" y="4918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EDC5E7"/>
                </a:solidFill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34" id="34"/>
            <p:cNvSpPr/>
            <p:nvPr/>
          </p:nvSpPr>
          <p:spPr>
            <a:xfrm rot="-8764456">
              <a:off x="6012156" y="1784485"/>
              <a:ext cx="1908552" cy="0"/>
            </a:xfrm>
            <a:prstGeom prst="line">
              <a:avLst/>
            </a:prstGeom>
            <a:ln cap="flat" w="50800">
              <a:solidFill>
                <a:srgbClr val="EDC5E7"/>
              </a:solidFill>
              <a:prstDash val="solid"/>
              <a:headEnd type="none" len="sm" w="sm"/>
              <a:tailEnd type="triangle" len="med" w="lg"/>
            </a:ln>
          </p:spPr>
        </p:sp>
        <p:sp>
          <p:nvSpPr>
            <p:cNvPr name="AutoShape 35" id="35"/>
            <p:cNvSpPr/>
            <p:nvPr/>
          </p:nvSpPr>
          <p:spPr>
            <a:xfrm rot="8667197">
              <a:off x="5993250" y="3307039"/>
              <a:ext cx="1946364" cy="0"/>
            </a:xfrm>
            <a:prstGeom prst="line">
              <a:avLst/>
            </a:prstGeom>
            <a:ln cap="flat" w="50800">
              <a:solidFill>
                <a:srgbClr val="EDC5E7"/>
              </a:solidFill>
              <a:prstDash val="solid"/>
              <a:headEnd type="none" len="sm" w="sm"/>
              <a:tailEnd type="triangle" len="med" w="lg"/>
            </a:ln>
          </p:spPr>
        </p:sp>
        <p:grpSp>
          <p:nvGrpSpPr>
            <p:cNvPr name="Group 36" id="36"/>
            <p:cNvGrpSpPr/>
            <p:nvPr/>
          </p:nvGrpSpPr>
          <p:grpSpPr>
            <a:xfrm rot="0">
              <a:off x="9696458" y="2087372"/>
              <a:ext cx="6645459" cy="3112869"/>
              <a:chOff x="0" y="0"/>
              <a:chExt cx="1312683" cy="614888"/>
            </a:xfrm>
          </p:grpSpPr>
          <p:sp>
            <p:nvSpPr>
              <p:cNvPr name="Freeform 37" id="37"/>
              <p:cNvSpPr/>
              <p:nvPr/>
            </p:nvSpPr>
            <p:spPr>
              <a:xfrm>
                <a:off x="0" y="0"/>
                <a:ext cx="1312683" cy="614888"/>
              </a:xfrm>
              <a:custGeom>
                <a:avLst/>
                <a:gdLst/>
                <a:ahLst/>
                <a:cxnLst/>
                <a:rect r="r" b="b" t="t" l="l"/>
                <a:pathLst>
                  <a:path h="614888" w="1312683">
                    <a:moveTo>
                      <a:pt x="0" y="0"/>
                    </a:moveTo>
                    <a:lnTo>
                      <a:pt x="1312683" y="0"/>
                    </a:lnTo>
                    <a:lnTo>
                      <a:pt x="1312683" y="614888"/>
                    </a:lnTo>
                    <a:lnTo>
                      <a:pt x="0" y="61488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>
                <a:solidFill>
                  <a:srgbClr val="EDC5E7"/>
                </a:solidFill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AutoShape 39" id="39"/>
            <p:cNvSpPr/>
            <p:nvPr/>
          </p:nvSpPr>
          <p:spPr>
            <a:xfrm rot="3661219">
              <a:off x="8772257" y="3073790"/>
              <a:ext cx="1245134" cy="0"/>
            </a:xfrm>
            <a:prstGeom prst="line">
              <a:avLst/>
            </a:prstGeom>
            <a:ln cap="flat" w="50800">
              <a:solidFill>
                <a:srgbClr val="EDC5E7"/>
              </a:solidFill>
              <a:prstDash val="sysDot"/>
              <a:headEnd type="none" len="sm" w="sm"/>
              <a:tailEnd type="none" len="sm" w="sm"/>
            </a:ln>
          </p:spPr>
        </p:sp>
      </p:grpSp>
      <p:sp>
        <p:nvSpPr>
          <p:cNvPr name="TextBox 40" id="40"/>
          <p:cNvSpPr txBox="true"/>
          <p:nvPr/>
        </p:nvSpPr>
        <p:spPr>
          <a:xfrm rot="0">
            <a:off x="1738930" y="419970"/>
            <a:ext cx="12987846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Bold"/>
              </a:rPr>
              <a:t>Reusability &amp; Modularity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DAFeTrBXh6Q</dc:identifier>
  <dcterms:modified xsi:type="dcterms:W3CDTF">2011-08-01T06:04:30Z</dcterms:modified>
  <cp:revision>1</cp:revision>
  <dc:title>SC26 Homey</dc:title>
</cp:coreProperties>
</file>